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7"/>
  </p:notesMasterIdLst>
  <p:handoutMasterIdLst>
    <p:handoutMasterId r:id="rId68"/>
  </p:handoutMasterIdLst>
  <p:sldIdLst>
    <p:sldId id="279" r:id="rId2"/>
    <p:sldId id="327" r:id="rId3"/>
    <p:sldId id="376" r:id="rId4"/>
    <p:sldId id="258" r:id="rId5"/>
    <p:sldId id="257" r:id="rId6"/>
    <p:sldId id="380" r:id="rId7"/>
    <p:sldId id="401" r:id="rId8"/>
    <p:sldId id="403" r:id="rId9"/>
    <p:sldId id="402" r:id="rId10"/>
    <p:sldId id="404" r:id="rId11"/>
    <p:sldId id="426" r:id="rId12"/>
    <p:sldId id="425" r:id="rId13"/>
    <p:sldId id="405" r:id="rId14"/>
    <p:sldId id="416" r:id="rId15"/>
    <p:sldId id="417" r:id="rId16"/>
    <p:sldId id="390" r:id="rId17"/>
    <p:sldId id="418" r:id="rId18"/>
    <p:sldId id="419" r:id="rId19"/>
    <p:sldId id="422" r:id="rId20"/>
    <p:sldId id="420" r:id="rId21"/>
    <p:sldId id="424" r:id="rId22"/>
    <p:sldId id="433" r:id="rId23"/>
    <p:sldId id="391" r:id="rId24"/>
    <p:sldId id="407" r:id="rId25"/>
    <p:sldId id="421" r:id="rId26"/>
    <p:sldId id="429" r:id="rId27"/>
    <p:sldId id="430" r:id="rId28"/>
    <p:sldId id="427" r:id="rId29"/>
    <p:sldId id="445" r:id="rId30"/>
    <p:sldId id="446" r:id="rId31"/>
    <p:sldId id="431" r:id="rId32"/>
    <p:sldId id="432" r:id="rId33"/>
    <p:sldId id="408" r:id="rId34"/>
    <p:sldId id="434" r:id="rId35"/>
    <p:sldId id="435" r:id="rId36"/>
    <p:sldId id="436" r:id="rId37"/>
    <p:sldId id="447" r:id="rId38"/>
    <p:sldId id="437" r:id="rId39"/>
    <p:sldId id="409" r:id="rId40"/>
    <p:sldId id="439" r:id="rId41"/>
    <p:sldId id="438" r:id="rId42"/>
    <p:sldId id="440" r:id="rId43"/>
    <p:sldId id="441" r:id="rId44"/>
    <p:sldId id="442" r:id="rId45"/>
    <p:sldId id="461" r:id="rId46"/>
    <p:sldId id="460" r:id="rId47"/>
    <p:sldId id="394" r:id="rId48"/>
    <p:sldId id="410" r:id="rId49"/>
    <p:sldId id="454" r:id="rId50"/>
    <p:sldId id="453" r:id="rId51"/>
    <p:sldId id="411" r:id="rId52"/>
    <p:sldId id="456" r:id="rId53"/>
    <p:sldId id="455" r:id="rId54"/>
    <p:sldId id="412" r:id="rId55"/>
    <p:sldId id="457" r:id="rId56"/>
    <p:sldId id="413" r:id="rId57"/>
    <p:sldId id="458" r:id="rId58"/>
    <p:sldId id="459" r:id="rId59"/>
    <p:sldId id="414" r:id="rId60"/>
    <p:sldId id="415" r:id="rId61"/>
    <p:sldId id="330" r:id="rId62"/>
    <p:sldId id="451" r:id="rId63"/>
    <p:sldId id="452" r:id="rId64"/>
    <p:sldId id="462" r:id="rId65"/>
    <p:sldId id="365" r:id="rId6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424"/>
    <a:srgbClr val="F3F3F3"/>
    <a:srgbClr val="D11947"/>
    <a:srgbClr val="262424"/>
    <a:srgbClr val="464645"/>
    <a:srgbClr val="616161"/>
    <a:srgbClr val="212830"/>
    <a:srgbClr val="FDB71A"/>
    <a:srgbClr val="9ED9DC"/>
    <a:srgbClr val="F1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5"/>
    <p:restoredTop sz="72644"/>
  </p:normalViewPr>
  <p:slideViewPr>
    <p:cSldViewPr snapToGrid="0" showGuides="1">
      <p:cViewPr varScale="1">
        <p:scale>
          <a:sx n="63" d="100"/>
          <a:sy n="63" d="100"/>
        </p:scale>
        <p:origin x="1960" y="192"/>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12/6/24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a:t>
            </a:r>
            <a:r>
              <a:rPr lang="en-US" b="0" i="0" dirty="0" err="1">
                <a:solidFill>
                  <a:srgbClr val="D1D7E0"/>
                </a:solidFill>
                <a:effectLst/>
                <a:latin typeface="-apple-system"/>
              </a:rPr>
              <a:t>bulding</a:t>
            </a:r>
            <a:r>
              <a:rPr lang="en-US" b="0" i="0" dirty="0">
                <a:solidFill>
                  <a:srgbClr val="D1D7E0"/>
                </a:solidFill>
                <a:effectLst/>
                <a:latin typeface="-apple-system"/>
              </a:rPr>
              <a:t>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30771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a:t>
            </a:r>
            <a:r>
              <a:rPr lang="en-US" sz="1800" b="0" i="0" u="none">
                <a:effectLst/>
                <a:latin typeface="Roboto" panose="02000000000000000000" pitchFamily="2" charset="0"/>
              </a:rPr>
              <a:t>, and </a:t>
            </a:r>
            <a:r>
              <a:rPr lang="en-US" sz="1800" b="0" i="0" u="none" dirty="0">
                <a:effectLst/>
                <a:latin typeface="Roboto" panose="02000000000000000000" pitchFamily="2" charset="0"/>
              </a:rPr>
              <a:t>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FEDE-06EC-AB70-35A0-3DFEF69E8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6372E-BCDD-2E61-0851-DAFC88835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7927-F468-A726-65DB-53631460B06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26CF6AE-DF0C-FC90-2065-20D2750C1A94}"/>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79372A90-5521-B409-C1DA-2631C79A97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7588C2-5B94-DC74-918C-4DF05CBF12EB}"/>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85530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398B-4E2D-C0BA-8E22-DCA3303D1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29E2A-6ECB-96C3-4599-0CC8B74D0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BA752-91D2-6A1D-5F8C-2528BC16098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D0646CF-2DF3-DFA2-F00B-0002E71E3D90}"/>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2217E04A-50DB-028E-91F5-D376C817874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0FF93F-652A-A45F-ACE2-011EBB6AF8E3}"/>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37567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as a team we strive to do that through the sharing of knowledge, technology and organizational skills</a:t>
            </a:r>
            <a:r>
              <a:rPr lang="en-US" b="0" i="0" dirty="0">
                <a:solidFill>
                  <a:srgbClr val="E8E8E8"/>
                </a:solidFill>
                <a:effectLst/>
                <a:latin typeface="Google Sans"/>
              </a:rPr>
              <a:t>. </a:t>
            </a:r>
            <a:endParaRPr lang="en-US" sz="1800" b="0" i="0" dirty="0">
              <a:solidFill>
                <a:srgbClr val="E8E8E8"/>
              </a:solidFill>
              <a:effectLst/>
              <a:latin typeface="Google Sans"/>
            </a:endParaRPr>
          </a:p>
          <a:p>
            <a:endParaRPr lang="en-US" dirty="0"/>
          </a:p>
          <a:p>
            <a:r>
              <a:rPr lang="en-US" dirty="0"/>
              <a:t>we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9464-25DE-3E42-1014-09B3C2B5D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0049A-7253-3E41-CA81-2A9551A41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50CA-78B4-62D9-3867-8CC38C617C9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A3CDD97-C620-4EAF-2A12-D7F90E1C3F6E}"/>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AEF285CA-061D-2FA2-747B-2A31690B3A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E859CE6-CB80-50B6-AE12-A1CD38DFDC8C}"/>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2452507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E324-A3D5-4D0B-D503-C4702D0DB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7D559-861A-E79F-0E95-64F86A82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D7432-461C-3254-6E59-5F691C1C693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6E2B656-3060-2CA2-7A84-689E7FE1D8A7}"/>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4B5ABA90-C98E-C9DF-05ED-B37FE5637A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C3019D-427E-BD0D-CB83-A1F0B804B24D}"/>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56604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8645-7950-6E54-3969-4907BBCE6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8B991-8A00-2FD5-4E82-C85ED68A3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D65DC-DF33-AE67-5606-7A6AA581F3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EBC447-F2E3-36C9-D204-D170AB45641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B5B42C95-62B7-B03D-E9EA-4911C431A13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128775-153F-0042-3641-5DA7C5F38766}"/>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8714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15BB-3266-072D-5C6E-C7D13201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E8891-4F73-D904-1CFC-4DD446C6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A3CC-BD39-F431-F094-4660A003937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7BFE0AD-4F25-A621-3AE1-8CE3ABE7CCC6}"/>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E390A6B-8E47-63E3-70AE-AFCB26FFEEA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8C4B92-8DB1-158A-7B43-0047BA02E746}"/>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3538023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341C-02B4-D1CB-01C2-EEE504BED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2500B-8524-62C6-5699-F7BEB470D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9EBF3-9DDB-06F5-B0B0-B47495025D8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CC9ED5A9-37D0-6F1D-0F01-A9B881E49CF4}"/>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BE7BCB26-30A4-721B-9A9B-64901C61293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BD30246-25E4-8BD7-779E-01D8298184D8}"/>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386040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FBC9-C6CB-8780-C4BF-56C51D042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E35C0-B5D8-79A9-8887-D97D50EB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28FD5-185D-E583-B882-6886F0C1A4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AEA6CB8-D2C2-54CE-2CA0-E9774B566607}"/>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644400B-3B39-AD89-ADA4-D723E1B8B5C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5C2E49E-98C8-2A51-5D08-1ADD8B9E2483}"/>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3810457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60</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61</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FD82-4BFE-FED3-0097-9EF5E1A1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3BFD3-8B3E-8D73-3AA5-BB309FC41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E1192-52A1-DCA2-DAF3-1C4FC63B76C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a:extLst>
              <a:ext uri="{FF2B5EF4-FFF2-40B4-BE49-F238E27FC236}">
                <a16:creationId xmlns:a16="http://schemas.microsoft.com/office/drawing/2014/main" id="{5E2379DE-48F6-2C6C-FBCD-26E5C6C1C5CF}"/>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C0135CCA-134B-B182-40CD-83018C50C00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0325466-CBC3-B78D-68E4-0CE2E3196C61}"/>
              </a:ext>
            </a:extLst>
          </p:cNvPr>
          <p:cNvSpPr>
            <a:spLocks noGrp="1"/>
          </p:cNvSpPr>
          <p:nvPr>
            <p:ph type="sldNum" sz="quarter" idx="5"/>
          </p:nvPr>
        </p:nvSpPr>
        <p:spPr/>
        <p:txBody>
          <a:bodyPr/>
          <a:lstStyle/>
          <a:p>
            <a:fld id="{D1C7ABFD-37A3-0247-AEF0-0516E5DC68A6}" type="slidenum">
              <a:rPr lang="en-US" smtClean="0"/>
              <a:t>62</a:t>
            </a:fld>
            <a:endParaRPr lang="en-US"/>
          </a:p>
        </p:txBody>
      </p:sp>
    </p:spTree>
    <p:extLst>
      <p:ext uri="{BB962C8B-B14F-4D97-AF65-F5344CB8AC3E}">
        <p14:creationId xmlns:p14="http://schemas.microsoft.com/office/powerpoint/2010/main" val="404255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64</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65</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12/6/24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051461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5" Type="http://schemas.openxmlformats.org/officeDocument/2006/relationships/image" Target="../media/image3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64.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64.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Tree>
    <p:extLst>
      <p:ext uri="{BB962C8B-B14F-4D97-AF65-F5344CB8AC3E}">
        <p14:creationId xmlns:p14="http://schemas.microsoft.com/office/powerpoint/2010/main" val="380644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B1BE7418-DF39-C522-1A3E-DDDA28EA540C}"/>
              </a:ext>
            </a:extLst>
          </p:cNvPr>
          <p:cNvSpPr txBox="1"/>
          <p:nvPr/>
        </p:nvSpPr>
        <p:spPr>
          <a:xfrm>
            <a:off x="4548725" y="4783482"/>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26742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0228"/>
          <a:stretch/>
        </p:blipFill>
        <p:spPr>
          <a:xfrm>
            <a:off x="3514128" y="2522368"/>
            <a:ext cx="11259744" cy="6955400"/>
          </a:xfrm>
          <a:prstGeom prst="rect">
            <a:avLst/>
          </a:prstGeom>
        </p:spPr>
      </p:pic>
    </p:spTree>
    <p:extLst>
      <p:ext uri="{BB962C8B-B14F-4D97-AF65-F5344CB8AC3E}">
        <p14:creationId xmlns:p14="http://schemas.microsoft.com/office/powerpoint/2010/main" val="364012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
        <p:nvSpPr>
          <p:cNvPr id="6" name="Rounded Rectangle 5">
            <a:extLst>
              <a:ext uri="{FF2B5EF4-FFF2-40B4-BE49-F238E27FC236}">
                <a16:creationId xmlns:a16="http://schemas.microsoft.com/office/drawing/2014/main" id="{E131FAAD-76CC-B1CE-2FC9-FE0AC51F0FCA}"/>
              </a:ext>
            </a:extLst>
          </p:cNvPr>
          <p:cNvSpPr/>
          <p:nvPr/>
        </p:nvSpPr>
        <p:spPr>
          <a:xfrm flipV="1">
            <a:off x="7000636" y="5143498"/>
            <a:ext cx="1686164"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F7666EE-E4BB-077B-6404-BFF06893BE15}"/>
              </a:ext>
            </a:extLst>
          </p:cNvPr>
          <p:cNvSpPr/>
          <p:nvPr/>
        </p:nvSpPr>
        <p:spPr>
          <a:xfrm flipV="1">
            <a:off x="7000636" y="6197671"/>
            <a:ext cx="2900602" cy="328614"/>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09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Tree>
    <p:extLst>
      <p:ext uri="{BB962C8B-B14F-4D97-AF65-F5344CB8AC3E}">
        <p14:creationId xmlns:p14="http://schemas.microsoft.com/office/powerpoint/2010/main" val="295703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Tree>
    <p:extLst>
      <p:ext uri="{BB962C8B-B14F-4D97-AF65-F5344CB8AC3E}">
        <p14:creationId xmlns:p14="http://schemas.microsoft.com/office/powerpoint/2010/main" val="171854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9CA9-C4FF-A984-B043-FC5172A86C8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A06F55-1840-636E-1AB9-4EFAE61145F5}"/>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C626E9A-74A1-5521-6B24-83E532A76F4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C87229CF-5E3E-8E0E-C065-EFAFD2E8A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4B67967-1DBE-111A-555D-FE52E7DC3D32}"/>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8EBBF4D1-9224-7D17-EE03-A36BBF92D3EB}"/>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spTree>
    <p:extLst>
      <p:ext uri="{BB962C8B-B14F-4D97-AF65-F5344CB8AC3E}">
        <p14:creationId xmlns:p14="http://schemas.microsoft.com/office/powerpoint/2010/main" val="308818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5435-18EE-7A5D-9B96-5D5AF9EEEC2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D820BA-F35B-D97F-C19C-6E1CA67764D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A87FBD9E-1D58-45D1-441F-905C19B8782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D662026A-3601-72A3-4189-B759D96B5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C8CA987B-981C-6760-0283-FC68B3D36A6E}"/>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06973D18-B836-AF4F-09C1-A48E0BFE1F5F}"/>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5" name="Picture 2" descr="Demo Royalty-Free Images, Stock Photos &amp; Pictures | Shutterstock">
            <a:extLst>
              <a:ext uri="{FF2B5EF4-FFF2-40B4-BE49-F238E27FC236}">
                <a16:creationId xmlns:a16="http://schemas.microsoft.com/office/drawing/2014/main" id="{69B7F459-B8D7-EC89-7298-72B960C9F5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65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699C26-D761-3D72-B01A-17738D598C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422ACF-37E0-ACC5-86E2-6DC0684BB50B}"/>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F59E3A9-0B24-1E25-6CC7-5687A94E8B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3BEE24ED-E4EA-E80C-1B9A-963FBA9F5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437406FF-7E4F-9354-8EC4-A03102460D76}"/>
              </a:ext>
            </a:extLst>
          </p:cNvPr>
          <p:cNvPicPr>
            <a:picLocks noChangeAspect="1"/>
          </p:cNvPicPr>
          <p:nvPr/>
        </p:nvPicPr>
        <p:blipFill>
          <a:blip r:embed="rId4"/>
          <a:srcRect b="46263"/>
          <a:stretch/>
        </p:blipFill>
        <p:spPr>
          <a:xfrm>
            <a:off x="1486183" y="3739144"/>
            <a:ext cx="15949578" cy="3867444"/>
          </a:xfrm>
          <a:prstGeom prst="rect">
            <a:avLst/>
          </a:prstGeom>
        </p:spPr>
      </p:pic>
      <p:sp>
        <p:nvSpPr>
          <p:cNvPr id="4" name="TextBox 3">
            <a:extLst>
              <a:ext uri="{FF2B5EF4-FFF2-40B4-BE49-F238E27FC236}">
                <a16:creationId xmlns:a16="http://schemas.microsoft.com/office/drawing/2014/main" id="{C4ABA736-A94C-6285-227B-61E27438DE24}"/>
              </a:ext>
            </a:extLst>
          </p:cNvPr>
          <p:cNvSpPr txBox="1"/>
          <p:nvPr/>
        </p:nvSpPr>
        <p:spPr>
          <a:xfrm>
            <a:off x="1150160" y="2494240"/>
            <a:ext cx="12680140" cy="830997"/>
          </a:xfrm>
          <a:prstGeom prst="rect">
            <a:avLst/>
          </a:prstGeom>
          <a:noFill/>
        </p:spPr>
        <p:txBody>
          <a:bodyPr wrap="square">
            <a:spAutoFit/>
          </a:bodyPr>
          <a:lstStyle/>
          <a:p>
            <a:pPr marL="342900" indent="-342900">
              <a:buFont typeface="Arial" panose="020B0604020202020204" pitchFamily="34" charset="0"/>
              <a:buChar char="•"/>
            </a:pPr>
            <a:r>
              <a:rPr lang="en-US" sz="2400" dirty="0" err="1"/>
              <a:t>FastQC</a:t>
            </a:r>
            <a:endParaRPr lang="en-US" sz="2400" dirty="0"/>
          </a:p>
          <a:p>
            <a:pPr marL="342900" indent="-342900">
              <a:buFont typeface="Arial" panose="020B0604020202020204" pitchFamily="34" charset="0"/>
              <a:buChar char="•"/>
            </a:pPr>
            <a:r>
              <a:rPr lang="en-US" sz="2400" dirty="0" err="1"/>
              <a:t>multiqc</a:t>
            </a:r>
            <a:endParaRPr lang="en-US" sz="2400" dirty="0"/>
          </a:p>
        </p:txBody>
      </p:sp>
      <p:pic>
        <p:nvPicPr>
          <p:cNvPr id="1026" name="Picture 2" descr="Demo - Free computer icons">
            <a:extLst>
              <a:ext uri="{FF2B5EF4-FFF2-40B4-BE49-F238E27FC236}">
                <a16:creationId xmlns:a16="http://schemas.microsoft.com/office/drawing/2014/main" id="{35920824-6FF6-C4FD-3C43-3CC644367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9100" y="6433121"/>
            <a:ext cx="3174747" cy="317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mo - Free computer icons">
            <a:extLst>
              <a:ext uri="{FF2B5EF4-FFF2-40B4-BE49-F238E27FC236}">
                <a16:creationId xmlns:a16="http://schemas.microsoft.com/office/drawing/2014/main" id="{94FE40EF-A407-C776-7C5D-5646B6ABC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8218" y="64110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mo - Free computer icons">
            <a:extLst>
              <a:ext uri="{FF2B5EF4-FFF2-40B4-BE49-F238E27FC236}">
                <a16:creationId xmlns:a16="http://schemas.microsoft.com/office/drawing/2014/main" id="{EC77EF29-C039-5291-A6F2-741296EB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578" y="5836838"/>
            <a:ext cx="4005949" cy="40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3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F7849F-099D-D46B-330D-C44654C5DED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92C912-60AF-AAF1-AF94-8725AFC97652}"/>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BFC3D3B-0392-CB8E-51DE-8BAF268210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4E5429D3-6CC6-0419-A7E1-FE09FB3A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440B8E-4922-7C12-C0E5-8D535F89F878}"/>
              </a:ext>
            </a:extLst>
          </p:cNvPr>
          <p:cNvPicPr>
            <a:picLocks noChangeAspect="1"/>
          </p:cNvPicPr>
          <p:nvPr/>
        </p:nvPicPr>
        <p:blipFill>
          <a:blip r:embed="rId4"/>
          <a:srcRect l="657" r="2461"/>
          <a:stretch/>
        </p:blipFill>
        <p:spPr>
          <a:xfrm>
            <a:off x="1593033" y="2414827"/>
            <a:ext cx="15101933" cy="7097882"/>
          </a:xfrm>
          <a:prstGeom prst="rect">
            <a:avLst/>
          </a:prstGeom>
        </p:spPr>
      </p:pic>
      <p:sp>
        <p:nvSpPr>
          <p:cNvPr id="13" name="Rectangle 12">
            <a:extLst>
              <a:ext uri="{FF2B5EF4-FFF2-40B4-BE49-F238E27FC236}">
                <a16:creationId xmlns:a16="http://schemas.microsoft.com/office/drawing/2014/main" id="{B71FFCFE-6292-6F90-68A9-D7AA4E842145}"/>
              </a:ext>
            </a:extLst>
          </p:cNvPr>
          <p:cNvSpPr/>
          <p:nvPr/>
        </p:nvSpPr>
        <p:spPr>
          <a:xfrm>
            <a:off x="7138219" y="3775586"/>
            <a:ext cx="7197213" cy="280219"/>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11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A3B016-CF58-61E0-3019-6364FA5ED4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226101A-B939-9E54-7CE5-2ADB2261E6E8}"/>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D24170D6-C62F-5EDD-75A8-3E40C3851E1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A3C0FC31-3116-216E-6A71-D94DDB356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197425D8-3F2E-F231-5238-94CA71D7B0D0}"/>
              </a:ext>
            </a:extLst>
          </p:cNvPr>
          <p:cNvPicPr>
            <a:picLocks noChangeAspect="1"/>
          </p:cNvPicPr>
          <p:nvPr/>
        </p:nvPicPr>
        <p:blipFill>
          <a:blip r:embed="rId4"/>
          <a:srcRect l="393" r="1521"/>
          <a:stretch/>
        </p:blipFill>
        <p:spPr>
          <a:xfrm>
            <a:off x="1600200" y="2513953"/>
            <a:ext cx="15087600" cy="7004008"/>
          </a:xfrm>
          <a:prstGeom prst="rect">
            <a:avLst/>
          </a:prstGeom>
        </p:spPr>
      </p:pic>
    </p:spTree>
    <p:extLst>
      <p:ext uri="{BB962C8B-B14F-4D97-AF65-F5344CB8AC3E}">
        <p14:creationId xmlns:p14="http://schemas.microsoft.com/office/powerpoint/2010/main" val="97671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
        <p:nvSpPr>
          <p:cNvPr id="3" name="Rounded Rectangle 2">
            <a:extLst>
              <a:ext uri="{FF2B5EF4-FFF2-40B4-BE49-F238E27FC236}">
                <a16:creationId xmlns:a16="http://schemas.microsoft.com/office/drawing/2014/main" id="{BCACD1D8-A2C1-4D7B-1F34-996D76C586C0}"/>
              </a:ext>
            </a:extLst>
          </p:cNvPr>
          <p:cNvSpPr/>
          <p:nvPr/>
        </p:nvSpPr>
        <p:spPr>
          <a:xfrm flipV="1">
            <a:off x="11586922" y="7043737"/>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441EB58-4D50-413D-D81F-192CEB54F956}"/>
              </a:ext>
            </a:extLst>
          </p:cNvPr>
          <p:cNvSpPr/>
          <p:nvPr/>
        </p:nvSpPr>
        <p:spPr>
          <a:xfrm flipV="1">
            <a:off x="11586922" y="9010649"/>
            <a:ext cx="2300527" cy="3000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D247064-9B32-8822-B171-8BD7444B9150}"/>
              </a:ext>
            </a:extLst>
          </p:cNvPr>
          <p:cNvSpPr/>
          <p:nvPr/>
        </p:nvSpPr>
        <p:spPr>
          <a:xfrm flipV="1">
            <a:off x="11586921" y="5143499"/>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F2E22B-D117-22BD-D101-C685FB1F0CF9}"/>
              </a:ext>
            </a:extLst>
          </p:cNvPr>
          <p:cNvSpPr/>
          <p:nvPr/>
        </p:nvSpPr>
        <p:spPr>
          <a:xfrm flipV="1">
            <a:off x="11572632" y="595788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678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tretch>
            <a:fillRect/>
          </a:stretch>
        </p:blipFill>
        <p:spPr>
          <a:xfrm>
            <a:off x="4347053" y="2180231"/>
            <a:ext cx="9593894" cy="7437611"/>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F50AB-AA2D-0D60-A384-47163926ACA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6FA96-E88D-5C29-1B93-386D6BBA86F7}"/>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BA857E0A-945A-EB65-4A97-0156E713928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0F6FBB84-9D74-8DFA-9256-FC8A26F6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5A55846A-571E-56F6-DE15-C56B51D27A9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83975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pic>
        <p:nvPicPr>
          <p:cNvPr id="3074" name="Picture 2" descr="Demo Royalty-Free Images, Stock Photos &amp; Pictures | Shutterstock">
            <a:extLst>
              <a:ext uri="{FF2B5EF4-FFF2-40B4-BE49-F238E27FC236}">
                <a16:creationId xmlns:a16="http://schemas.microsoft.com/office/drawing/2014/main" id="{5BD15E00-0250-D12D-A44F-029D0C3578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90212B-E06B-7624-FDE5-1416B99494D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01E7FAD-B567-C2DE-237C-E10D482D6F64}"/>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200F96A5-F6E5-5F7A-6EFD-7CF7D57C4C2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pic>
        <p:nvPicPr>
          <p:cNvPr id="2" name="Picture 2" descr="ScRNASeqSnap repository logo">
            <a:extLst>
              <a:ext uri="{FF2B5EF4-FFF2-40B4-BE49-F238E27FC236}">
                <a16:creationId xmlns:a16="http://schemas.microsoft.com/office/drawing/2014/main" id="{A4225C88-72B7-20AF-8A15-5E6BE616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C6B4C54-618E-7172-80CD-62623119ED22}"/>
              </a:ext>
            </a:extLst>
          </p:cNvPr>
          <p:cNvPicPr>
            <a:picLocks noChangeAspect="1"/>
          </p:cNvPicPr>
          <p:nvPr/>
        </p:nvPicPr>
        <p:blipFill>
          <a:blip r:embed="rId4"/>
          <a:srcRect l="802" r="2249" b="19724"/>
          <a:stretch/>
        </p:blipFill>
        <p:spPr>
          <a:xfrm>
            <a:off x="383142" y="3067664"/>
            <a:ext cx="17728864" cy="4376583"/>
          </a:xfrm>
          <a:prstGeom prst="rect">
            <a:avLst/>
          </a:prstGeom>
        </p:spPr>
      </p:pic>
    </p:spTree>
    <p:extLst>
      <p:ext uri="{BB962C8B-B14F-4D97-AF65-F5344CB8AC3E}">
        <p14:creationId xmlns:p14="http://schemas.microsoft.com/office/powerpoint/2010/main" val="411856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CE3BC-AB98-49C0-6948-4A9AF3BC452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AC2B527-83ED-47DE-AC47-D31C8AF554E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3BA83F1D-CC8F-FCE4-4A26-2140C47430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9008C55D-AB43-3517-62D0-60CC21E6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2A82A772-944C-B4B3-E512-497CE373EBC8}"/>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F3B3A278-0EE5-1339-28EA-5CB44CE5096D}"/>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1371624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894CF5-FA43-EA33-2A27-11F046EBFFAA}"/>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7B71D584-598C-C0BB-F097-3564C334E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2" name="TextBox 1">
            <a:extLst>
              <a:ext uri="{FF2B5EF4-FFF2-40B4-BE49-F238E27FC236}">
                <a16:creationId xmlns:a16="http://schemas.microsoft.com/office/drawing/2014/main" id="{5B676213-0B0A-2460-FEA8-9B76A2E17BA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Upstream analyses modules</a:t>
            </a:r>
          </a:p>
        </p:txBody>
      </p:sp>
    </p:spTree>
    <p:extLst>
      <p:ext uri="{BB962C8B-B14F-4D97-AF65-F5344CB8AC3E}">
        <p14:creationId xmlns:p14="http://schemas.microsoft.com/office/powerpoint/2010/main" val="2801250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53</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54</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55</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56</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258751"/>
            <a:ext cx="3500617" cy="91369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529551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59</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a:t>
            </a:r>
            <a:r>
              <a:rPr lang="en-US" sz="2400" b="1" dirty="0"/>
              <a:t>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60</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2937862" cy="390183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400" dirty="0"/>
              <a:t>`clone-phylogeny-analysis` module</a:t>
            </a:r>
          </a:p>
          <a:p>
            <a:pPr marL="914400" lvl="1" indent="-457200">
              <a:lnSpc>
                <a:spcPct val="150000"/>
              </a:lnSpc>
              <a:buFont typeface="Arial" panose="020B0604020202020204" pitchFamily="34" charset="0"/>
              <a:buChar char="•"/>
            </a:pPr>
            <a:r>
              <a:rPr lang="en-US" sz="2400" dirty="0"/>
              <a:t>`infer-tumor-microenvironment-analysis` module</a:t>
            </a:r>
          </a:p>
          <a:p>
            <a:pPr marL="914400" lvl="1" indent="-457200">
              <a:lnSpc>
                <a:spcPct val="150000"/>
              </a:lnSpc>
              <a:buFont typeface="Arial" panose="020B0604020202020204" pitchFamily="34" charset="0"/>
              <a:buChar char="•"/>
            </a:pPr>
            <a:r>
              <a:rPr lang="en-US" sz="2400" dirty="0"/>
              <a:t>`differential-expression-analysis` module</a:t>
            </a:r>
          </a:p>
          <a:p>
            <a:pPr marL="914400" lvl="1" indent="-457200">
              <a:lnSpc>
                <a:spcPct val="150000"/>
              </a:lnSpc>
              <a:buFont typeface="Arial" panose="020B0604020202020204" pitchFamily="34" charset="0"/>
              <a:buChar char="•"/>
            </a:pPr>
            <a:r>
              <a:rPr lang="en-US" sz="2400" dirty="0"/>
              <a:t>`trajectories-</a:t>
            </a:r>
            <a:r>
              <a:rPr lang="en-US" sz="2400" dirty="0" err="1"/>
              <a:t>pseudotime</a:t>
            </a:r>
            <a:r>
              <a:rPr lang="en-US" sz="2400" dirty="0"/>
              <a:t>-analysis` module</a:t>
            </a:r>
          </a:p>
          <a:p>
            <a:pPr marL="914400" lvl="1" indent="-457200">
              <a:lnSpc>
                <a:spcPct val="150000"/>
              </a:lnSpc>
              <a:buFont typeface="Arial" panose="020B0604020202020204" pitchFamily="34" charset="0"/>
              <a:buChar char="•"/>
            </a:pPr>
            <a:r>
              <a:rPr lang="en-US" sz="2400" dirty="0"/>
              <a:t>`</a:t>
            </a:r>
            <a:r>
              <a:rPr lang="en-US" sz="2400" dirty="0" err="1"/>
              <a:t>rna</a:t>
            </a:r>
            <a:r>
              <a:rPr lang="en-US" sz="2400" dirty="0"/>
              <a:t>-velocity-analysis` module</a:t>
            </a:r>
          </a:p>
          <a:p>
            <a:pPr marL="914400" lvl="1" indent="-457200">
              <a:lnSpc>
                <a:spcPct val="150000"/>
              </a:lnSpc>
              <a:buFont typeface="Arial" panose="020B0604020202020204" pitchFamily="34" charset="0"/>
              <a:buChar char="•"/>
            </a:pPr>
            <a:r>
              <a:rPr lang="en-US" sz="2400" dirty="0"/>
              <a:t>`cell-types-annotation` module: using custom atlas reference or gene signature score</a:t>
            </a:r>
          </a:p>
          <a:p>
            <a:pPr marL="914400" lvl="1" indent="-457200">
              <a:lnSpc>
                <a:spcPct val="150000"/>
              </a:lnSpc>
              <a:buFont typeface="Arial" panose="020B0604020202020204" pitchFamily="34" charset="0"/>
              <a:buChar char="•"/>
            </a:pPr>
            <a:r>
              <a:rPr lang="en-US" sz="24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825401"/>
          </a:xfrm>
        </p:spPr>
        <p:txBody>
          <a:bodyPr/>
          <a:lstStyle/>
          <a:p>
            <a:r>
              <a:rPr lang="en-US" sz="2400" i="0" u="none" strike="noStrike" dirty="0">
                <a:solidFill>
                  <a:schemeClr val="tx1"/>
                </a:solidFill>
                <a:effectLst/>
              </a:rPr>
              <a:t>./resources/links-to-</a:t>
            </a:r>
            <a:r>
              <a:rPr lang="en-US" sz="2400" i="0" u="none" strike="noStrike" dirty="0" err="1">
                <a:solidFill>
                  <a:schemeClr val="tx1"/>
                </a:solidFill>
                <a:effectLst/>
              </a:rPr>
              <a:t>resources.md</a:t>
            </a:r>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61</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C59F0C-5B5E-352C-12E8-CB2D8C9F06D1}"/>
            </a:ext>
          </a:extLst>
        </p:cNvPr>
        <p:cNvGrpSpPr/>
        <p:nvPr/>
      </p:nvGrpSpPr>
      <p:grpSpPr>
        <a:xfrm>
          <a:off x="0" y="0"/>
          <a:ext cx="0" cy="0"/>
          <a:chOff x="0" y="0"/>
          <a:chExt cx="0" cy="0"/>
        </a:xfrm>
      </p:grpSpPr>
      <p:pic>
        <p:nvPicPr>
          <p:cNvPr id="2" name="Picture 8" descr="13,000+ Animal Asking Question Stock Photos, Pictures &amp; Royalty-Free Images  - iStock | Animal raising hand">
            <a:extLst>
              <a:ext uri="{FF2B5EF4-FFF2-40B4-BE49-F238E27FC236}">
                <a16:creationId xmlns:a16="http://schemas.microsoft.com/office/drawing/2014/main" id="{B94A2386-2A50-0621-D586-8486206E4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
        <p:nvSpPr>
          <p:cNvPr id="4" name="Slide Number Placeholder 3" hidden="1">
            <a:extLst>
              <a:ext uri="{FF2B5EF4-FFF2-40B4-BE49-F238E27FC236}">
                <a16:creationId xmlns:a16="http://schemas.microsoft.com/office/drawing/2014/main" id="{493EED0A-4173-777B-8216-16721D509F8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62</a:t>
            </a:fld>
            <a:endParaRPr lang="en-US"/>
          </a:p>
        </p:txBody>
      </p:sp>
    </p:spTree>
    <p:extLst>
      <p:ext uri="{BB962C8B-B14F-4D97-AF65-F5344CB8AC3E}">
        <p14:creationId xmlns:p14="http://schemas.microsoft.com/office/powerpoint/2010/main" val="1677176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4AF03-9107-5CD7-07D0-DE7CBBFF8604}"/>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4A64A8D4-8AAA-DCFF-6882-7B1A2FB1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
        <p:nvSpPr>
          <p:cNvPr id="7" name="TextBox 6">
            <a:extLst>
              <a:ext uri="{FF2B5EF4-FFF2-40B4-BE49-F238E27FC236}">
                <a16:creationId xmlns:a16="http://schemas.microsoft.com/office/drawing/2014/main" id="{1577C0E5-3069-FD13-B4A3-12A81CC3BA86}"/>
              </a:ext>
            </a:extLst>
          </p:cNvPr>
          <p:cNvSpPr txBox="1"/>
          <p:nvPr/>
        </p:nvSpPr>
        <p:spPr>
          <a:xfrm>
            <a:off x="157197" y="9789037"/>
            <a:ext cx="4014754" cy="369332"/>
          </a:xfrm>
          <a:prstGeom prst="rect">
            <a:avLst/>
          </a:prstGeom>
          <a:noFill/>
        </p:spPr>
        <p:txBody>
          <a:bodyPr wrap="square" rtlCol="0">
            <a:spAutoFit/>
          </a:bodyPr>
          <a:lstStyle/>
          <a:p>
            <a:r>
              <a:rPr lang="en-US" dirty="0">
                <a:solidFill>
                  <a:schemeClr val="bg1"/>
                </a:solidFill>
              </a:rPr>
              <a:t>* Downstream analyses modules</a:t>
            </a:r>
          </a:p>
        </p:txBody>
      </p:sp>
    </p:spTree>
    <p:extLst>
      <p:ext uri="{BB962C8B-B14F-4D97-AF65-F5344CB8AC3E}">
        <p14:creationId xmlns:p14="http://schemas.microsoft.com/office/powerpoint/2010/main" val="1312883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65</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25763</TotalTime>
  <Words>2830</Words>
  <Application>Microsoft Macintosh PowerPoint</Application>
  <PresentationFormat>Custom</PresentationFormat>
  <Paragraphs>551</Paragraphs>
  <Slides>65</Slides>
  <Notes>63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Forking a repository on GitHub</vt:lpstr>
      <vt:lpstr>Forking a repository on GitHub</vt:lpstr>
      <vt:lpstr>Forking a repository on GitHub</vt:lpstr>
      <vt:lpstr>How to run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ScRNASeqSnap analysis modules</vt:lpstr>
      <vt:lpstr>ScRNASeqSnap analysis modules</vt:lpstr>
      <vt:lpstr>ScRNASeqSnap analysis modules</vt:lpstr>
      <vt:lpstr>`fastqc-analysis` module</vt:lpstr>
      <vt:lpstr>`run-fastqc-analysis.sh`</vt:lpstr>
      <vt:lpstr>`run-fastqc-analysis.sh` and `lsf-script.txt`</vt:lpstr>
      <vt:lpstr>README.md</vt:lpstr>
      <vt:lpstr>`fastqc-analysis` module</vt:lpstr>
      <vt:lpstr>`fastqc-analysis` module</vt:lpstr>
      <vt:lpstr>`fastqc-analysis` module</vt:lpstr>
      <vt:lpstr>`fastqc-analysis` module</vt:lpstr>
      <vt:lpstr>`fastqc-analysis` module</vt:lpstr>
      <vt:lpstr>`cellranger-analysis` module</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`upstream-analysis` module</vt:lpstr>
      <vt:lpstr>PowerPoint Presentation</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PowerPoint Presentation</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450</cp:revision>
  <cp:lastPrinted>2024-10-09T20:17:08Z</cp:lastPrinted>
  <dcterms:created xsi:type="dcterms:W3CDTF">2023-11-09T14:55:27Z</dcterms:created>
  <dcterms:modified xsi:type="dcterms:W3CDTF">2024-12-06T23:24:25Z</dcterms:modified>
</cp:coreProperties>
</file>